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81" r:id="rId4"/>
    <p:sldId id="280" r:id="rId5"/>
    <p:sldId id="266" r:id="rId6"/>
    <p:sldId id="258" r:id="rId7"/>
    <p:sldId id="283" r:id="rId8"/>
    <p:sldId id="259" r:id="rId9"/>
    <p:sldId id="262" r:id="rId10"/>
    <p:sldId id="282" r:id="rId11"/>
    <p:sldId id="264" r:id="rId12"/>
    <p:sldId id="26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haw" initials="SS" lastIdx="1" clrIdx="0">
    <p:extLst>
      <p:ext uri="{19B8F6BF-5375-455C-9EA6-DF929625EA0E}">
        <p15:presenceInfo xmlns:p15="http://schemas.microsoft.com/office/powerpoint/2012/main" userId="S::sarah.shaw@tepukenga.ac.nz::7529ac38-01c4-4afd-9bba-72a7ad6daf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5:57:13.196" idx="1">
    <p:pos x="-12" y="-300"/>
    <p:text>If you need any help with diagrams or images please contact marketing@tepukenga.ac.nz</p:text>
    <p:extLst>
      <p:ext uri="{C676402C-5697-4E1C-873F-D02D1690AC5C}">
        <p15:threadingInfo xmlns:p15="http://schemas.microsoft.com/office/powerpoint/2012/main" timeZoneBias="-7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59C9-5989-4421-9697-6D2EAF466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8AECA-EEF7-41EA-895F-E14EFC25B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70F5-BAD4-4A22-AF8A-4021D14D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C580-247F-48C4-AD9C-0446A339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090C-064B-42CB-A110-D1D78D2D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889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8B7B-031C-478D-8793-80FFAD8B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6081-60A7-46E8-9344-75037CCB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215F-F53B-45CF-AE74-ED14133C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9EFB-F5A2-4CEF-AC1D-E964CCBD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B0403-4230-4CA5-93E6-0369B648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422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D8DF9-AF67-455F-8508-AE0A7DFB0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AFD49-DC53-44D6-B5BA-9620F3B41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7E81-B651-4F8A-B8AC-C6D795CC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DE38-1E72-4F91-8145-AF41E3B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A073A-74AD-499E-B36A-E93FF76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606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99D18F-E9B0-A947-888B-4E17DC312C6F}"/>
              </a:ext>
            </a:extLst>
          </p:cNvPr>
          <p:cNvSpPr/>
          <p:nvPr userDrawn="1"/>
        </p:nvSpPr>
        <p:spPr>
          <a:xfrm>
            <a:off x="0" y="0"/>
            <a:ext cx="12218108" cy="6858000"/>
          </a:xfrm>
          <a:prstGeom prst="rect">
            <a:avLst/>
          </a:prstGeom>
          <a:solidFill>
            <a:srgbClr val="004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7C9484DA-6993-3640-81A6-1F137A021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134" y="692500"/>
            <a:ext cx="10905465" cy="1651152"/>
          </a:xfrm>
          <a:prstGeom prst="rect">
            <a:avLst/>
          </a:prstGeom>
        </p:spPr>
        <p:txBody>
          <a:bodyPr/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 Arial size 55pt</a:t>
            </a:r>
            <a:endParaRPr lang="en-US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00E0D12F-3C4F-2C4B-83E4-1753BEB32EB9}"/>
              </a:ext>
            </a:extLst>
          </p:cNvPr>
          <p:cNvSpPr txBox="1">
            <a:spLocks/>
          </p:cNvSpPr>
          <p:nvPr userDrawn="1"/>
        </p:nvSpPr>
        <p:spPr>
          <a:xfrm>
            <a:off x="649386" y="3757940"/>
            <a:ext cx="11476503" cy="63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216E3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A18A-5AFC-9543-B0BE-CDA8DF4A8A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9288" y="4389438"/>
            <a:ext cx="5268912" cy="5254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</a:rPr>
              <a:t>Click to edit Master title style 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D62790-2FFB-0F46-9665-E5E368F898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6134" y="2692400"/>
            <a:ext cx="10905465" cy="1498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5F9C6-8D02-9A44-86AB-2E0AB7620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2541" y="5343120"/>
            <a:ext cx="2933101" cy="13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6F03BB-DF1A-7E42-8B5A-41E9EE9E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reo</a:t>
            </a:r>
            <a:r>
              <a:rPr lang="en-US" dirty="0"/>
              <a:t> Māori Heading | Heading</a:t>
            </a:r>
            <a:endParaRPr lang="en-GB" dirty="0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3BB85E7-2FDE-9347-8757-6E052E9DBC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A2B5E-9F58-2948-97C7-E2B8B6D64523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2A9E420-03E7-584A-BFAD-BB6F3C010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9F8D35-F4D1-FF42-BBF5-F4E5D05DC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reo</a:t>
            </a:r>
            <a:r>
              <a:rPr lang="en-US" dirty="0"/>
              <a:t> Māori Heading | Heading here</a:t>
            </a:r>
            <a:endParaRPr lang="en-GB" dirty="0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1A59FE3F-614D-0941-B7D3-2E3D3F0695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A79607-43DB-E14A-8DBC-E3434F5B8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7" y="1276985"/>
            <a:ext cx="10978515" cy="45853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Content Arial, size 16pt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CFB2C-206D-1146-B7C0-EE4FDBA28C9F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D2D64AD-8737-C346-A370-70B573597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7B1BFC-D204-4244-856D-199B568A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reo</a:t>
            </a:r>
            <a:r>
              <a:rPr lang="en-US" dirty="0"/>
              <a:t> Māori Heading | Heading</a:t>
            </a:r>
            <a:endParaRPr lang="en-GB" dirty="0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8551D1FF-53BD-6D49-972D-BB6818A43B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D57F42-F9B5-B141-86FF-A05C27DB5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918" y="1198763"/>
            <a:ext cx="5065325" cy="4227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Arial, size 24pt, Lorem ipsum dolor, </a:t>
            </a:r>
            <a:r>
              <a:rPr lang="en-US" dirty="0" err="1"/>
              <a:t>Utvinam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sed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FA32ABE-7FC9-5A44-B788-CD50ACDBC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9650" y="1198764"/>
            <a:ext cx="5492432" cy="45747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35640-8A01-354A-8DF9-EF4A85FE19C6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061E06-DF31-9449-A8F4-B038CBFFA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276E142D-DC18-3144-AD6C-62815539D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9CAD01-F568-E04D-9206-A066467F2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434" y="1137920"/>
            <a:ext cx="10979999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to go here Arial, size 18pt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73F930-DD7A-DA45-AAA1-AC1F3EF600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435" y="1741896"/>
            <a:ext cx="10979997" cy="4084746"/>
          </a:xfrm>
          <a:prstGeom prst="rect">
            <a:avLst/>
          </a:prstGeom>
        </p:spPr>
        <p:txBody>
          <a:bodyPr numCol="3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Calibri (Body), 14pt, Lorem ipsum dolor, </a:t>
            </a:r>
            <a:r>
              <a:rPr lang="en-US" dirty="0" err="1"/>
              <a:t>Utvinam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</a:t>
            </a:r>
            <a:r>
              <a:rPr lang="en-US" dirty="0"/>
              <a:t> dolor,</a:t>
            </a:r>
          </a:p>
          <a:p>
            <a:pPr lvl="0"/>
            <a:r>
              <a:rPr lang="en-US" dirty="0"/>
              <a:t> </a:t>
            </a:r>
            <a:r>
              <a:rPr lang="en-US" dirty="0" err="1"/>
              <a:t>Utvinam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sed ex, id </a:t>
            </a:r>
            <a:r>
              <a:rPr lang="en-US" dirty="0" err="1"/>
              <a:t>admodum</a:t>
            </a:r>
            <a:r>
              <a:rPr lang="en-US" dirty="0"/>
              <a:t> dolor, </a:t>
            </a:r>
            <a:r>
              <a:rPr lang="en-US" dirty="0" err="1"/>
              <a:t>Utvinam</a:t>
            </a:r>
            <a:r>
              <a:rPr lang="en-US" dirty="0"/>
              <a:t> no</a:t>
            </a:r>
          </a:p>
          <a:p>
            <a:pPr lvl="0"/>
            <a:r>
              <a:rPr lang="en-US" dirty="0" err="1"/>
              <a:t>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sed ex, id </a:t>
            </a:r>
            <a:r>
              <a:rPr lang="en-US" dirty="0" err="1"/>
              <a:t>admodum</a:t>
            </a:r>
            <a:r>
              <a:rPr lang="en-US" dirty="0"/>
              <a:t> a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sed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Utvinam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</a:t>
            </a:r>
            <a:r>
              <a:rPr lang="en-US" dirty="0"/>
              <a:t> dolor, </a:t>
            </a:r>
            <a:r>
              <a:rPr lang="en-US" dirty="0" err="1"/>
              <a:t>Utvinam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sed ex, id </a:t>
            </a:r>
            <a:r>
              <a:rPr lang="en-US" dirty="0" err="1"/>
              <a:t>admodum</a:t>
            </a:r>
            <a:r>
              <a:rPr lang="en-US" dirty="0"/>
              <a:t> dolor, </a:t>
            </a:r>
            <a:r>
              <a:rPr lang="en-US" dirty="0" err="1"/>
              <a:t>Utvinam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sed ex, id </a:t>
            </a:r>
            <a:r>
              <a:rPr lang="en-US" dirty="0" err="1"/>
              <a:t>admodum</a:t>
            </a:r>
            <a:r>
              <a:rPr lang="en-US" dirty="0"/>
              <a:t> a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sed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</a:t>
            </a:r>
            <a:r>
              <a:rPr lang="en-US" dirty="0"/>
              <a:t> dolor,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05F790-49C3-964F-9E5A-EAF06D7E7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reo</a:t>
            </a:r>
            <a:r>
              <a:rPr lang="en-US" dirty="0"/>
              <a:t> Māori Heading | Heading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A5FA0-4266-754C-B5B0-87F45252276C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B6BF824-131A-EA48-A100-70F50B73D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7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5CE71-A69E-6C46-A3B3-EA8BD50A9E52}"/>
              </a:ext>
            </a:extLst>
          </p:cNvPr>
          <p:cNvSpPr/>
          <p:nvPr userDrawn="1"/>
        </p:nvSpPr>
        <p:spPr>
          <a:xfrm>
            <a:off x="743723" y="2576962"/>
            <a:ext cx="5677373" cy="314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BAD68-5C2D-3340-A241-73FFD28B689A}"/>
              </a:ext>
            </a:extLst>
          </p:cNvPr>
          <p:cNvSpPr/>
          <p:nvPr userDrawn="1"/>
        </p:nvSpPr>
        <p:spPr>
          <a:xfrm>
            <a:off x="-6350" y="10686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15C7F3F-06B8-AA4E-ADEF-DBF62AF4F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0114" y="0"/>
            <a:ext cx="5486400" cy="6868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6E72CE7-FE0C-DB4F-803F-2494D264B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825" y="2285309"/>
            <a:ext cx="5690127" cy="1143691"/>
          </a:xfrm>
          <a:prstGeom prst="rect">
            <a:avLst/>
          </a:prstGeom>
        </p:spPr>
        <p:txBody>
          <a:bodyPr anchor="ctr"/>
          <a:lstStyle>
            <a:lvl1pPr algn="l"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break heading</a:t>
            </a:r>
            <a:br>
              <a:rPr lang="en-GB" dirty="0"/>
            </a:br>
            <a:r>
              <a:rPr lang="en-GB" dirty="0"/>
              <a:t>Arial size 48pt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9C3517-DC15-4447-AE6D-8A0D0A4D2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2926" y="5153936"/>
            <a:ext cx="3029446" cy="17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9187AA07-56F4-A143-87AD-661EC2BE1D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DCB190-3C7E-F94E-A024-BD06A4618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434" y="1137920"/>
            <a:ext cx="10979999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to go here Arial Bold, size 18pt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550440F-D400-0F45-B784-3E1372955F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435" y="1741896"/>
            <a:ext cx="10979997" cy="33357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1pPr>
            <a:lvl2pPr marL="1800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Content Arial (Body), 10pt, Lorem ipsum </a:t>
            </a:r>
            <a:r>
              <a:rPr lang="en-US" dirty="0" err="1"/>
              <a:t>dolo</a:t>
            </a:r>
            <a:endParaRPr lang="en-US" dirty="0"/>
          </a:p>
          <a:p>
            <a:pPr lvl="1"/>
            <a:r>
              <a:rPr lang="en-US" dirty="0" err="1"/>
              <a:t>Utvinam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</a:t>
            </a:r>
          </a:p>
          <a:p>
            <a:pPr lvl="1"/>
            <a:r>
              <a:rPr lang="en-US" dirty="0"/>
              <a:t>Ahis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</a:t>
            </a:r>
            <a:r>
              <a:rPr lang="en-US" dirty="0"/>
              <a:t> dolor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281775-03FD-CA43-A546-01A2D06DD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reo</a:t>
            </a:r>
            <a:r>
              <a:rPr lang="en-US" dirty="0"/>
              <a:t> Māori Heading | Links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0F4686-AE9E-E94E-84D5-E7E9607C7151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FA3ACC7-1906-D94C-A07C-7226EB747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5C0AEA-11E2-714D-B28F-11F3DD9C8B45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B5198F-9EED-774C-9F3C-89AC9FD10048}"/>
              </a:ext>
            </a:extLst>
          </p:cNvPr>
          <p:cNvSpPr txBox="1">
            <a:spLocks/>
          </p:cNvSpPr>
          <p:nvPr userDrawn="1"/>
        </p:nvSpPr>
        <p:spPr>
          <a:xfrm>
            <a:off x="8300719" y="1148080"/>
            <a:ext cx="3731297" cy="1347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C9DBD8-CE8A-514E-87D3-FB2A17F77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" y="609600"/>
            <a:ext cx="6974840" cy="16154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bg1"/>
                </a:solidFill>
                <a:cs typeface="Arial"/>
              </a:rPr>
              <a:t>Tēnā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Arial"/>
              </a:rPr>
              <a:t>rawa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Arial"/>
              </a:rPr>
              <a:t>atu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 koutou </a:t>
            </a:r>
            <a:br>
              <a:rPr lang="en-US" dirty="0">
                <a:solidFill>
                  <a:schemeClr val="bg1"/>
                </a:solidFill>
                <a:cs typeface="Arial"/>
              </a:rPr>
            </a:br>
            <a:r>
              <a:rPr lang="en-US" dirty="0">
                <a:solidFill>
                  <a:schemeClr val="bg1"/>
                </a:solidFill>
                <a:cs typeface="Arial"/>
              </a:rPr>
              <a:t>Thank you all</a:t>
            </a:r>
            <a:b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FB53B3-3CEE-1345-ADE9-4D792F687E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0560" y="2528034"/>
            <a:ext cx="6421120" cy="2104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NZ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cs typeface="Arial"/>
              </a:rPr>
              <a:t>Hei</a:t>
            </a:r>
            <a:r>
              <a:rPr lang="en-US" sz="28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Arial"/>
              </a:rPr>
              <a:t>te</a:t>
            </a:r>
            <a:r>
              <a:rPr lang="en-US" sz="2800" b="1" dirty="0">
                <a:solidFill>
                  <a:schemeClr val="bg1"/>
                </a:solidFill>
                <a:cs typeface="Arial"/>
              </a:rPr>
              <a:t> wānanga </a:t>
            </a:r>
            <a:r>
              <a:rPr lang="en-US" sz="2800" b="1" dirty="0" err="1">
                <a:solidFill>
                  <a:schemeClr val="bg1"/>
                </a:solidFill>
                <a:cs typeface="Arial"/>
              </a:rPr>
              <a:t>tuatoru</a:t>
            </a:r>
            <a:r>
              <a:rPr lang="en-US" sz="2800" dirty="0">
                <a:solidFill>
                  <a:schemeClr val="bg1"/>
                </a:solidFill>
                <a:cs typeface="Arial"/>
              </a:rPr>
              <a:t> </a:t>
            </a:r>
            <a:br>
              <a:rPr lang="en-US" sz="2800" dirty="0">
                <a:solidFill>
                  <a:schemeClr val="bg1"/>
                </a:solidFill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cs typeface="Arial"/>
              </a:rPr>
              <a:t>See you at the next wānanga</a:t>
            </a:r>
          </a:p>
          <a:p>
            <a:br>
              <a:rPr lang="en-US" sz="2800" dirty="0">
                <a:solidFill>
                  <a:schemeClr val="bg1"/>
                </a:solidFill>
                <a:cs typeface="Arial"/>
              </a:rPr>
            </a:br>
            <a:r>
              <a:rPr lang="en-US" sz="2800" b="1" dirty="0">
                <a:solidFill>
                  <a:schemeClr val="bg1"/>
                </a:solidFill>
                <a:cs typeface="Arial"/>
              </a:rPr>
              <a:t>Day, XX Month 2021</a:t>
            </a:r>
            <a:endParaRPr lang="en-NZ" sz="2800" b="1" dirty="0">
              <a:solidFill>
                <a:schemeClr val="bg1"/>
              </a:solidFill>
              <a:latin typeface="Century Gothic"/>
              <a:ea typeface="+mj-ea"/>
              <a:cs typeface="Arial"/>
            </a:endParaRPr>
          </a:p>
          <a:p>
            <a:pPr lvl="0"/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D8D9A63-DF47-114C-8892-24D1FBF44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2926" y="5153936"/>
            <a:ext cx="3029446" cy="17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E18B-911F-41FD-A13A-F38A74F0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FD55-6E59-401C-9D75-8B4EBA169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B74F-BA9B-4CA6-A49C-69E02C44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A092-F66D-4635-B124-1BD97F6A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832B-AD2F-4B0B-A0F9-A1B47AA2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733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_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7D5EFF-1ACC-BE4A-A210-0BC8F07E9CCF}"/>
              </a:ext>
            </a:extLst>
          </p:cNvPr>
          <p:cNvCxnSpPr>
            <a:cxnSpLocks/>
          </p:cNvCxnSpPr>
          <p:nvPr userDrawn="1"/>
        </p:nvCxnSpPr>
        <p:spPr>
          <a:xfrm>
            <a:off x="638708" y="604933"/>
            <a:ext cx="0" cy="59298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6E3C81E-E18B-C14D-BBCC-A452F8F7403D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690829-7A45-F344-A37C-B4B513BC7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6050" y="852777"/>
            <a:ext cx="9159900" cy="51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0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C784092-826C-EF4A-B445-BEA9A6C01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72" y="6146394"/>
            <a:ext cx="2550278" cy="7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2A98-B77F-4AE0-B181-2132FDDD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2C75-1F9D-44AB-9E3E-2B41D1233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16A6-EDDC-4F94-90A3-34473DE1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A27F-BAE5-4448-BDA3-01926716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9E8E-9385-4D5A-BB6C-3CE2D8C5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4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7110-55C6-491B-9971-C29FC838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FA88-DE94-4CB3-8837-87514B8F8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FBDE8-7AAB-4F31-9769-A5F783D85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6202C-515A-45BB-B2BF-43651811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1FF8-791B-4CD7-882D-50F0930E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DDF84-B36E-4265-8158-F93E007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23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F706-8A61-4D61-BB76-6C54A122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1A0F2-816A-48CB-875B-E2997345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3F0CC-258B-4AEF-9E8D-1204826D1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E5883-B78B-4E51-B50F-6718FB9D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E0730-A969-4A79-B986-4C222869A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68C54-BBEA-4114-927A-BF675512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250AF-AC7C-4869-BAE6-1514491C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4F842-3AD1-40A7-92C8-E76029FC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1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E0F4-7CA8-49EE-9356-261E4F9F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9E7AA-EABA-49B4-9E52-F779CC4B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1BFDB-2C54-454A-B870-E3709696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2BD2B-18BD-456A-A2A8-AE0E0287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6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5F71F-709A-4839-A697-BFE56991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69E8F-E933-4F37-8166-3DBAACE4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C4D5-BB27-4131-9E29-98361AC0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786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741E-84AC-4C59-8959-EBEC8CA9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387-C35A-4B50-9E35-D35C5C41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BDC36-4058-4698-8029-A0241525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24C7C-2462-4D5C-A898-636CBFB5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42B-7B80-4A53-819F-32B891BC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5E3EF-F7A9-43B2-A601-1A9629FC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553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D149-E004-43F2-9187-911DC9D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99DE6-4BB4-4D3E-A551-E5DC0FA02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F5DCC-9547-40A5-85CC-E123F4613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F56D5-FBD4-49FC-901D-8FB219D5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89268-59AA-4E2A-B25C-5FDA90CF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8AF5F-B96B-4663-A288-9DBE0682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11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AA0D7-97D9-4E92-8752-23B7EE2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44602-F26E-4A6F-A0E7-69065E86C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44AB9-10B1-4237-89A5-085BAB5A0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5EAD-7D21-4519-91D3-6A5340133B88}" type="datetimeFigureOut">
              <a:rPr lang="en-NZ" smtClean="0"/>
              <a:t>20/06/2023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A70FE-50E5-4269-88F7-046F43208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1B83A-200E-4F94-8333-E3974AD78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687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6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5/02/10-questions-every-educator-should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council.org.nz/Public/Nursing/Standards_and_guidelines/NCNZ/nursing-section/Standards_and_guidelines_for_nurses.aspx" TargetMode="External"/><Relationship Id="rId2" Type="http://schemas.openxmlformats.org/officeDocument/2006/relationships/hyperlink" Target="chrome-extension://efaidnbmnnnibpcajpcglclefindmkaj/https:/www.nzno.org.nz/LinkClick.aspx?fileticket=_0Mpad121P0%3D&amp;tabid=109&amp;portalid=0&amp;mid=4918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ursingcouncil.org.nz/NCNZ/nursing-section/Registered_nurse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614277-E119-E942-A2B7-2AE3B909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7" y="2093462"/>
            <a:ext cx="10905465" cy="1651152"/>
          </a:xfrm>
        </p:spPr>
        <p:txBody>
          <a:bodyPr lIns="91440" tIns="45720" rIns="91440" bIns="45720" anchor="t"/>
          <a:lstStyle/>
          <a:p>
            <a:r>
              <a:rPr lang="en-NZ" sz="6000" dirty="0">
                <a:solidFill>
                  <a:srgbClr val="080808"/>
                </a:solidFill>
              </a:rPr>
              <a:t>Te </a:t>
            </a:r>
            <a:r>
              <a:rPr lang="en-NZ" sz="6000" dirty="0" err="1">
                <a:solidFill>
                  <a:srgbClr val="080808"/>
                </a:solidFill>
              </a:rPr>
              <a:t>Whatu</a:t>
            </a:r>
            <a:r>
              <a:rPr lang="en-NZ" sz="6000" dirty="0">
                <a:solidFill>
                  <a:srgbClr val="080808"/>
                </a:solidFill>
              </a:rPr>
              <a:t> Ora Southern</a:t>
            </a:r>
            <a:br>
              <a:rPr lang="en-NZ" sz="6000" dirty="0">
                <a:solidFill>
                  <a:srgbClr val="080808"/>
                </a:solidFill>
              </a:rPr>
            </a:br>
            <a:r>
              <a:rPr lang="en-NZ" sz="6000" dirty="0">
                <a:solidFill>
                  <a:srgbClr val="080808"/>
                </a:solidFill>
              </a:rPr>
              <a:t>RN Preceptor Course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B78128-764D-6F46-9D39-796585EBA1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9288" y="4389438"/>
            <a:ext cx="5268912" cy="525462"/>
          </a:xfrm>
        </p:spPr>
        <p:txBody>
          <a:bodyPr/>
          <a:lstStyle/>
          <a:p>
            <a:r>
              <a:rPr lang="en-NZ" sz="2800" dirty="0">
                <a:solidFill>
                  <a:srgbClr val="080808"/>
                </a:solidFill>
              </a:rPr>
              <a:t>2023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6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99FCC-ADB5-493E-9126-E9981EE7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548640"/>
            <a:ext cx="3961817" cy="5431536"/>
          </a:xfrm>
        </p:spPr>
        <p:txBody>
          <a:bodyPr>
            <a:normAutofit/>
          </a:bodyPr>
          <a:lstStyle/>
          <a:p>
            <a:r>
              <a:rPr lang="en-NZ" sz="5400" dirty="0"/>
              <a:t>Support as RN preceptor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8570-D371-4068-957A-3010EB8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200" dirty="0"/>
              <a:t>Attend preceptorship workshop</a:t>
            </a:r>
          </a:p>
          <a:p>
            <a:pPr marL="0" indent="0">
              <a:buNone/>
            </a:pPr>
            <a:r>
              <a:rPr lang="en-NZ" sz="2200" dirty="0"/>
              <a:t>Otago Polytechnic School of Nursing</a:t>
            </a:r>
          </a:p>
          <a:p>
            <a:pPr marL="457200" lvl="1" indent="0">
              <a:buNone/>
            </a:pPr>
            <a:r>
              <a:rPr lang="en-NZ" sz="2200" dirty="0"/>
              <a:t>Clinical Tutor</a:t>
            </a:r>
          </a:p>
          <a:p>
            <a:pPr marL="457200" lvl="1" indent="0">
              <a:buNone/>
            </a:pPr>
            <a:r>
              <a:rPr lang="en-NZ" sz="2200" dirty="0"/>
              <a:t>Clinical Course Coordinator</a:t>
            </a:r>
          </a:p>
          <a:p>
            <a:pPr marL="457200" lvl="1" indent="0">
              <a:buNone/>
            </a:pPr>
            <a:r>
              <a:rPr lang="en-NZ" sz="2200" dirty="0"/>
              <a:t>Programme Leader</a:t>
            </a:r>
          </a:p>
          <a:p>
            <a:pPr marL="0" indent="0">
              <a:buNone/>
            </a:pPr>
            <a:r>
              <a:rPr lang="en-NZ" sz="2200" dirty="0"/>
              <a:t>Nurse educator</a:t>
            </a:r>
          </a:p>
          <a:p>
            <a:pPr marL="0" indent="0">
              <a:buNone/>
            </a:pPr>
            <a:r>
              <a:rPr lang="en-NZ" sz="2200" dirty="0"/>
              <a:t>Utilise NCNZ documents</a:t>
            </a:r>
          </a:p>
          <a:p>
            <a:pPr marL="457200" lvl="1" indent="0">
              <a:buNone/>
            </a:pPr>
            <a:r>
              <a:rPr lang="en-NZ" sz="1800" dirty="0"/>
              <a:t>Guideline: responsibilities for direction and delegation of care to enrolled nurse</a:t>
            </a:r>
          </a:p>
          <a:p>
            <a:pPr marL="457200" lvl="1" indent="0">
              <a:buNone/>
            </a:pPr>
            <a:r>
              <a:rPr lang="en-NZ" sz="1800" dirty="0"/>
              <a:t>Code of conduct</a:t>
            </a:r>
          </a:p>
          <a:p>
            <a:pPr marL="457200" lvl="1" indent="0">
              <a:buNone/>
            </a:pPr>
            <a:r>
              <a:rPr lang="en-NZ" sz="1800" dirty="0"/>
              <a:t>Professional responsibilities</a:t>
            </a:r>
          </a:p>
          <a:p>
            <a:pPr marL="457200" lvl="1" indent="0">
              <a:buNone/>
            </a:pPr>
            <a:r>
              <a:rPr lang="en-NZ" sz="1800" dirty="0"/>
              <a:t>Nursing Council competencies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63407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B126FA9-468E-46D6-BA07-7E42FA7FC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3259" y="643467"/>
            <a:ext cx="3565481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AD7A2-0C22-4AC7-AF7C-5E6E1DA66B72}"/>
              </a:ext>
            </a:extLst>
          </p:cNvPr>
          <p:cNvSpPr txBox="1"/>
          <p:nvPr/>
        </p:nvSpPr>
        <p:spPr>
          <a:xfrm>
            <a:off x="5691923" y="6014477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3" tooltip="http://www.justintarte.com/2015/02/10-questions-every-educator-shoul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35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/>
              <a:t>Topics of discussion/</a:t>
            </a:r>
            <a:r>
              <a:rPr lang="en-NZ" sz="3200" dirty="0" err="1"/>
              <a:t>korerō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/>
              <a:t>Your Role as an RN preceptor – acknowledgement of extra workload</a:t>
            </a:r>
          </a:p>
          <a:p>
            <a:r>
              <a:rPr lang="en-NZ" sz="2000" dirty="0"/>
              <a:t>Expectations of School of Nursing/Clinical Tutors/Student concerns</a:t>
            </a:r>
          </a:p>
          <a:p>
            <a:r>
              <a:rPr lang="en-NZ" sz="2000" dirty="0"/>
              <a:t>Effective preceptor Feedback </a:t>
            </a:r>
          </a:p>
          <a:p>
            <a:pPr lvl="1"/>
            <a:r>
              <a:rPr lang="en-NZ" sz="2000" dirty="0"/>
              <a:t>Oral and written feedback</a:t>
            </a:r>
          </a:p>
          <a:p>
            <a:r>
              <a:rPr lang="en-NZ" sz="2000" dirty="0"/>
              <a:t>Support as an RN receptor</a:t>
            </a:r>
          </a:p>
          <a:p>
            <a:pPr lvl="1"/>
            <a:r>
              <a:rPr lang="en-NZ" sz="1600" dirty="0"/>
              <a:t>School of Nursing</a:t>
            </a:r>
          </a:p>
          <a:p>
            <a:pPr lvl="1"/>
            <a:r>
              <a:rPr lang="en-NZ" sz="1600" dirty="0"/>
              <a:t>NZNO guideline principles of </a:t>
            </a:r>
            <a:r>
              <a:rPr lang="en-NZ" sz="1600" dirty="0" err="1">
                <a:hlinkClick r:id="rId2"/>
              </a:rPr>
              <a:t>manaakitanga</a:t>
            </a:r>
            <a:r>
              <a:rPr lang="en-NZ" sz="1600" dirty="0">
                <a:hlinkClick r:id="rId2"/>
              </a:rPr>
              <a:t>, whanaungatanga and </a:t>
            </a:r>
            <a:r>
              <a:rPr lang="en-NZ" sz="1600" dirty="0" err="1">
                <a:hlinkClick r:id="rId2"/>
              </a:rPr>
              <a:t>kotahitanga</a:t>
            </a:r>
            <a:r>
              <a:rPr lang="en-NZ" sz="1600" dirty="0">
                <a:hlinkClick r:id="rId2"/>
              </a:rPr>
              <a:t> </a:t>
            </a:r>
            <a:endParaRPr lang="en-NZ" sz="1600" dirty="0"/>
          </a:p>
          <a:p>
            <a:pPr lvl="1"/>
            <a:r>
              <a:rPr lang="en-NZ" sz="1600" dirty="0"/>
              <a:t>Nursing Council delegation guidelines: </a:t>
            </a:r>
            <a:r>
              <a:rPr lang="en-NZ" sz="1600" dirty="0">
                <a:hlinkClick r:id="rId3"/>
              </a:rPr>
              <a:t>Responsibilities for direction and delegation of care to enrolled nurse</a:t>
            </a:r>
            <a:endParaRPr lang="en-NZ" sz="1600" dirty="0"/>
          </a:p>
          <a:p>
            <a:pPr lvl="1"/>
            <a:r>
              <a:rPr lang="en-NZ" sz="1600" dirty="0"/>
              <a:t>Nurse Educator/Charge nurse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3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Placement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BNY1 – 2 week hospital placement September/October (over 6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BNY2 – 4 x 120hr placements – aged residential care, primary care, mental health, acute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BNY3 – 3 x 120hr placements – acute care, mental health &amp; public health (community project) + 360 hours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ENY1 - </a:t>
            </a:r>
            <a:r>
              <a:rPr lang="en-N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N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Aged Residential Care   (300hrs)  |  Rehabilitation &amp; Community  (200hrs)</a:t>
            </a:r>
            <a:endParaRPr lang="en-NZ" sz="24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ENY2 - </a:t>
            </a:r>
            <a:r>
              <a:rPr lang="en-N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Acute Care  (200hrs) |  Mental Health &amp; Addictions (200hrs)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Competence Assessment </a:t>
            </a:r>
            <a:r>
              <a:rPr lang="en-US" sz="2400" dirty="0" err="1">
                <a:solidFill>
                  <a:schemeClr val="tx1"/>
                </a:solidFill>
              </a:rPr>
              <a:t>Programme</a:t>
            </a:r>
            <a:r>
              <a:rPr lang="en-US" sz="2400" dirty="0">
                <a:solidFill>
                  <a:schemeClr val="tx1"/>
                </a:solidFill>
              </a:rPr>
              <a:t> – 1 x 240 </a:t>
            </a:r>
            <a:r>
              <a:rPr lang="en-US" sz="2400" dirty="0" err="1">
                <a:solidFill>
                  <a:schemeClr val="tx1"/>
                </a:solidFill>
              </a:rPr>
              <a:t>hr</a:t>
            </a:r>
            <a:r>
              <a:rPr lang="en-US" sz="2400" dirty="0">
                <a:solidFill>
                  <a:schemeClr val="tx1"/>
                </a:solidFill>
              </a:rPr>
              <a:t> placement</a:t>
            </a:r>
          </a:p>
        </p:txBody>
      </p:sp>
    </p:spTree>
    <p:extLst>
      <p:ext uri="{BB962C8B-B14F-4D97-AF65-F5344CB8AC3E}">
        <p14:creationId xmlns:p14="http://schemas.microsoft.com/office/powerpoint/2010/main" val="77607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D6A55-A2E6-45D6-B3F0-BB5E06948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014" y="643466"/>
            <a:ext cx="9021972" cy="5571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D3C1BE-10D0-404D-83AC-560C24663169}"/>
              </a:ext>
            </a:extLst>
          </p:cNvPr>
          <p:cNvSpPr/>
          <p:nvPr/>
        </p:nvSpPr>
        <p:spPr>
          <a:xfrm>
            <a:off x="1667434" y="785308"/>
            <a:ext cx="1749857" cy="22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15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C22A58-2986-47FC-87F7-9E36A11C8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002"/>
            <a:ext cx="12192000" cy="662730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3C0A0-4CDF-9F41-FC3F-584C9CD70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3" y="1619075"/>
            <a:ext cx="7415867" cy="4135773"/>
          </a:xfrm>
        </p:spPr>
      </p:pic>
    </p:spTree>
    <p:extLst>
      <p:ext uri="{BB962C8B-B14F-4D97-AF65-F5344CB8AC3E}">
        <p14:creationId xmlns:p14="http://schemas.microsoft.com/office/powerpoint/2010/main" val="197723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F88C9-5D1F-4171-9545-46D2A6963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492917" cy="696705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E2265-D971-48BB-9D0B-D8692E1D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Preceptor feedback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104CB-1A2B-4858-8BB9-F4D397566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68" y="2030136"/>
            <a:ext cx="5361760" cy="4218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DBCD3-598F-474E-A56C-EADBA190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357" y="2030136"/>
            <a:ext cx="5442693" cy="4218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4FF67-96A7-0DA4-D9A2-4ECF5130929D}"/>
              </a:ext>
            </a:extLst>
          </p:cNvPr>
          <p:cNvSpPr txBox="1"/>
          <p:nvPr/>
        </p:nvSpPr>
        <p:spPr>
          <a:xfrm>
            <a:off x="4320330" y="6358855"/>
            <a:ext cx="501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4"/>
              </a:rPr>
              <a:t>Competencies for registered nurses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949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/>
              <a:t>How to support your student/new graduate…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NZ" sz="2000" dirty="0" err="1"/>
              <a:t>Manaakitānga</a:t>
            </a:r>
            <a:r>
              <a:rPr lang="en-NZ" sz="2000" dirty="0"/>
              <a:t>, </a:t>
            </a:r>
            <a:r>
              <a:rPr lang="en-NZ" sz="2000" dirty="0" err="1"/>
              <a:t>Whanaungatānga</a:t>
            </a:r>
            <a:r>
              <a:rPr lang="en-NZ" sz="2000" dirty="0"/>
              <a:t>, </a:t>
            </a:r>
            <a:r>
              <a:rPr lang="en-NZ" sz="2000" dirty="0" err="1"/>
              <a:t>Kotahitānga</a:t>
            </a: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Briefing/Debriefing 5-10 mins start of shift/end of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Help set daily/weekly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Any concerns – contact clinical tutor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Portfolio work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Process for ‘Student for Concern’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2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FC22FDE-F0B1-4143-B359-B468496CB2E8}" vid="{25D621FA-8212-EF40-B69E-01A44DB0842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13E04F731B42AB909D7CB49D2F47" ma:contentTypeVersion="6" ma:contentTypeDescription="Create a new document." ma:contentTypeScope="" ma:versionID="6904c3eee44d7126c831d03cd42ca3b1">
  <xsd:schema xmlns:xsd="http://www.w3.org/2001/XMLSchema" xmlns:xs="http://www.w3.org/2001/XMLSchema" xmlns:p="http://schemas.microsoft.com/office/2006/metadata/properties" xmlns:ns2="255161dd-5545-4e27-9391-6dcd16e00647" xmlns:ns3="7eddf4aa-927e-4d53-81cf-6d8843f3225e" targetNamespace="http://schemas.microsoft.com/office/2006/metadata/properties" ma:root="true" ma:fieldsID="d479af76d027c242657a1eb970ef0b2c" ns2:_="" ns3:_="">
    <xsd:import namespace="255161dd-5545-4e27-9391-6dcd16e00647"/>
    <xsd:import namespace="7eddf4aa-927e-4d53-81cf-6d8843f32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61dd-5545-4e27-9391-6dcd16e00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df4aa-927e-4d53-81cf-6d8843f32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F016C2-631B-4619-A335-46052C244DD8}"/>
</file>

<file path=customXml/itemProps2.xml><?xml version="1.0" encoding="utf-8"?>
<ds:datastoreItem xmlns:ds="http://schemas.openxmlformats.org/officeDocument/2006/customXml" ds:itemID="{03F509CA-BFC8-4B84-8755-2B2DE7155FD1}"/>
</file>

<file path=customXml/itemProps3.xml><?xml version="1.0" encoding="utf-8"?>
<ds:datastoreItem xmlns:ds="http://schemas.openxmlformats.org/officeDocument/2006/customXml" ds:itemID="{6B19E6B2-A22E-4F9A-90E4-6B2E9149BE60}"/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289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Theme</vt:lpstr>
      <vt:lpstr>1_Office Theme</vt:lpstr>
      <vt:lpstr>Te Whatu Ora Southern RN Preceptor Course</vt:lpstr>
      <vt:lpstr>Topics of discussion/korerō</vt:lpstr>
      <vt:lpstr>Student Placement structure</vt:lpstr>
      <vt:lpstr>PowerPoint Presentation</vt:lpstr>
      <vt:lpstr>PowerPoint Presentation</vt:lpstr>
      <vt:lpstr>Discussion points</vt:lpstr>
      <vt:lpstr>PowerPoint Presentation</vt:lpstr>
      <vt:lpstr>Preceptor feedback</vt:lpstr>
      <vt:lpstr>How to support your student/new graduate…</vt:lpstr>
      <vt:lpstr>Support as RN preceptor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 Preceptor</dc:title>
  <dc:creator>Riea Matapo</dc:creator>
  <cp:lastModifiedBy>Anna Askerud</cp:lastModifiedBy>
  <cp:revision>13</cp:revision>
  <dcterms:created xsi:type="dcterms:W3CDTF">2022-03-23T20:45:42Z</dcterms:created>
  <dcterms:modified xsi:type="dcterms:W3CDTF">2023-06-20T02:09:42Z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0x010100A2CC13E04F731B42AB909D7CB49D2F47</vt:lpwstr>
  </property>
</Properties>
</file>